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0" r:id="rId2"/>
    <p:sldId id="303" r:id="rId3"/>
    <p:sldId id="304" r:id="rId4"/>
    <p:sldId id="314" r:id="rId5"/>
    <p:sldId id="315" r:id="rId6"/>
    <p:sldId id="316" r:id="rId7"/>
    <p:sldId id="317" r:id="rId8"/>
    <p:sldId id="308" r:id="rId9"/>
    <p:sldId id="309" r:id="rId10"/>
    <p:sldId id="318" r:id="rId11"/>
    <p:sldId id="319" r:id="rId12"/>
    <p:sldId id="320" r:id="rId13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B9D"/>
    <a:srgbClr val="FFFFFF"/>
    <a:srgbClr val="0A1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991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68" y="108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63F23-379C-4297-88F9-999407C62190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49313"/>
            <a:ext cx="3244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3D580-05D1-4781-9F46-C27AD46E4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91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2A7123-F3CA-6787-E361-D90FC7326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8" y="1237198"/>
            <a:ext cx="8018859" cy="2631887"/>
          </a:xfrm>
        </p:spPr>
        <p:txBody>
          <a:bodyPr anchor="b"/>
          <a:lstStyle>
            <a:lvl1pPr algn="ctr"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4B5893-B03B-9E8A-13B5-BE6504D4D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8" y="3970580"/>
            <a:ext cx="8018859" cy="1825171"/>
          </a:xfrm>
        </p:spPr>
        <p:txBody>
          <a:bodyPr/>
          <a:lstStyle>
            <a:lvl1pPr marL="0" indent="0" algn="ctr">
              <a:buNone/>
              <a:defRPr sz="5292"/>
            </a:lvl1pPr>
            <a:lvl2pPr marL="1008078" indent="0" algn="ctr">
              <a:buNone/>
              <a:defRPr sz="4410"/>
            </a:lvl2pPr>
            <a:lvl3pPr marL="2016155" indent="0" algn="ctr">
              <a:buNone/>
              <a:defRPr sz="3969"/>
            </a:lvl3pPr>
            <a:lvl4pPr marL="3024232" indent="0" algn="ctr">
              <a:buNone/>
              <a:defRPr sz="3527"/>
            </a:lvl4pPr>
            <a:lvl5pPr marL="4032309" indent="0" algn="ctr">
              <a:buNone/>
              <a:defRPr sz="3527"/>
            </a:lvl5pPr>
            <a:lvl6pPr marL="5040387" indent="0" algn="ctr">
              <a:buNone/>
              <a:defRPr sz="3527"/>
            </a:lvl6pPr>
            <a:lvl7pPr marL="6048465" indent="0" algn="ctr">
              <a:buNone/>
              <a:defRPr sz="3527"/>
            </a:lvl7pPr>
            <a:lvl8pPr marL="7056542" indent="0" algn="ctr">
              <a:buNone/>
              <a:defRPr sz="3527"/>
            </a:lvl8pPr>
            <a:lvl9pPr marL="8064619" indent="0" algn="ctr">
              <a:buNone/>
              <a:defRPr sz="3527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0D1286-6A41-6EE4-63D7-4D290FCE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1AFB10-79FE-67CD-1F91-415BCF65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681F26-D9CE-E471-89B1-0B89F4F6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72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BA26A-EA6F-4212-F931-5E3812B6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A14850-3D17-CF9A-42CB-4FEBC4DAE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2BA63-9AFC-926E-7EBC-7FFA8F87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093931-29D7-F615-1B69-A3B057F0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21FC7B-35A3-03F0-5BF3-F3AD27E1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3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70C6E-6553-18AA-BB94-C4BD9970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EA874-8582-C189-A529-3D470E1D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5292">
                <a:solidFill>
                  <a:schemeClr val="tx1">
                    <a:tint val="82000"/>
                  </a:schemeClr>
                </a:solidFill>
              </a:defRPr>
            </a:lvl1pPr>
            <a:lvl2pPr marL="1008078" indent="0">
              <a:buNone/>
              <a:defRPr sz="4410">
                <a:solidFill>
                  <a:schemeClr val="tx1">
                    <a:tint val="82000"/>
                  </a:schemeClr>
                </a:solidFill>
              </a:defRPr>
            </a:lvl2pPr>
            <a:lvl3pPr marL="2016155" indent="0">
              <a:buNone/>
              <a:defRPr sz="3969">
                <a:solidFill>
                  <a:schemeClr val="tx1">
                    <a:tint val="82000"/>
                  </a:schemeClr>
                </a:solidFill>
              </a:defRPr>
            </a:lvl3pPr>
            <a:lvl4pPr marL="302423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4pPr>
            <a:lvl5pPr marL="403230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5pPr>
            <a:lvl6pPr marL="5040387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6pPr>
            <a:lvl7pPr marL="6048465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7pPr>
            <a:lvl8pPr marL="705654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8pPr>
            <a:lvl9pPr marL="806461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2EC647-9BC5-85EB-3BAD-EEF86C6DE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AA57F-A67A-42F0-4678-D194CD40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AA36B-0908-6CCE-F9E6-72D50882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77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9B243-3752-0D0A-530A-6C6A6552B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D71EA-6D79-9B4F-CC33-22123DCF3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6C9644-6149-41D2-09E4-D322FCDD2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91584-3595-8FEE-24B9-06BA1EA68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7EE083-93B4-3CB1-BA50-F55FE42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64B5C9-2D9B-93AD-0277-92B12875D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8817F1-0CF8-0488-260D-773D91BBA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402483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B42279-68F8-4685-8462-0829C1390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B0C01B-A814-23A3-9B76-B78C9CCF3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2"/>
            <a:ext cx="4523138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3A664E-D3D8-6469-8F0A-BB8AD8044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4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2AE4AF-E475-BE06-C722-5202DBE1E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2"/>
            <a:ext cx="4545414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67C91F-838A-EF34-F68E-65EE66ED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9B6B54-2B00-A90A-FEAB-9C657C41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826687-D220-929B-3855-EC65C05E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3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E9FBE-3A51-9D8C-0195-FD96816A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89245D-7FE8-1816-4C66-63EA0472F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28865C-6C88-1DFD-EB2F-001E2AE1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40741A-4612-0B05-0057-2432DB8B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15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2DCD73-DD5A-86BF-ACA0-E839CEDA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8EB56F-0201-3E03-F673-0EA14FA3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6CEBD8-F3B5-8C88-3D56-B8456576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61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BD5B9-32BE-81B3-F0B6-D2BCD6B8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9C64A8-D198-95CE-756B-398243DD7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>
              <a:defRPr sz="7056"/>
            </a:lvl1pPr>
            <a:lvl2pPr>
              <a:defRPr sz="6173"/>
            </a:lvl2pPr>
            <a:lvl3pPr>
              <a:defRPr sz="5292"/>
            </a:lvl3pPr>
            <a:lvl4pPr>
              <a:defRPr sz="4410"/>
            </a:lvl4pPr>
            <a:lvl5pPr>
              <a:defRPr sz="4410"/>
            </a:lvl5pPr>
            <a:lvl6pPr>
              <a:defRPr sz="4410"/>
            </a:lvl6pPr>
            <a:lvl7pPr>
              <a:defRPr sz="4410"/>
            </a:lvl7pPr>
            <a:lvl8pPr>
              <a:defRPr sz="4410"/>
            </a:lvl8pPr>
            <a:lvl9pPr>
              <a:defRPr sz="441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854799-3B65-2399-3E7B-1E375655E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32E1FC-63F6-8640-0B02-3D9ED726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FFDD8A-605D-FE58-7C03-0F460083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51C112-DEE0-8310-86D3-5B51AFC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53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2383D-04FD-BEAD-F329-31ED54118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1CA7720-E4A5-8A6D-ABA1-A199DC4B8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 marL="0" indent="0">
              <a:buNone/>
              <a:defRPr sz="7056"/>
            </a:lvl1pPr>
            <a:lvl2pPr marL="1008078" indent="0">
              <a:buNone/>
              <a:defRPr sz="6173"/>
            </a:lvl2pPr>
            <a:lvl3pPr marL="2016155" indent="0">
              <a:buNone/>
              <a:defRPr sz="5292"/>
            </a:lvl3pPr>
            <a:lvl4pPr marL="3024232" indent="0">
              <a:buNone/>
              <a:defRPr sz="4410"/>
            </a:lvl4pPr>
            <a:lvl5pPr marL="4032309" indent="0">
              <a:buNone/>
              <a:defRPr sz="4410"/>
            </a:lvl5pPr>
            <a:lvl6pPr marL="5040387" indent="0">
              <a:buNone/>
              <a:defRPr sz="4410"/>
            </a:lvl6pPr>
            <a:lvl7pPr marL="6048465" indent="0">
              <a:buNone/>
              <a:defRPr sz="4410"/>
            </a:lvl7pPr>
            <a:lvl8pPr marL="7056542" indent="0">
              <a:buNone/>
              <a:defRPr sz="4410"/>
            </a:lvl8pPr>
            <a:lvl9pPr marL="8064619" indent="0">
              <a:buNone/>
              <a:defRPr sz="441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83CC6-2F08-95E7-6855-CD390BEC2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DCF577-BE8B-839D-C5AD-1A06B038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03DFEF-F850-AD74-12FF-8CC5F3FD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13CD5F-024A-F710-A34D-F2BD4C7BD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36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973E1-C949-1FB0-B267-F5F1C22A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AA25FB-8FA3-C6E2-CA10-FE74C854E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BFDF0E-C5A2-1C01-A123-6D96821D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58A0C-AD70-CD67-79D5-852B81AD3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1EB4A8-FC53-6920-165D-14FF9819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16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E79763-076F-D09F-4150-78DD95E4C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ABCF3B-D7F8-CB6E-B1DC-E75791D19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C95FA-37DB-A6B4-F5F8-78340982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6D8025-0D38-F1EE-1862-3E2EFF90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C09505-75B3-C9F7-EFAA-DBC96970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32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4A577-46D2-620A-3E78-593E49DD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A910B9-609D-C105-12F1-3D574E4C4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797165-3BAA-0E1D-DE92-C239E1285A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B5EBB-A063-C3B9-A3C2-2E92F73B4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4" y="7006699"/>
            <a:ext cx="360848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31ADBC-44B5-E10B-DB2D-EB6524D12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4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016155" rtl="0" eaLnBrk="1" latinLnBrk="0" hangingPunct="1">
        <a:lnSpc>
          <a:spcPct val="90000"/>
        </a:lnSpc>
        <a:spcBef>
          <a:spcPct val="0"/>
        </a:spcBef>
        <a:buNone/>
        <a:defRPr sz="97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4038" indent="-504038" algn="l" defTabSz="201615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2116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5292" kern="1200">
          <a:solidFill>
            <a:schemeClr val="tx1"/>
          </a:solidFill>
          <a:latin typeface="+mn-lt"/>
          <a:ea typeface="+mn-ea"/>
          <a:cs typeface="+mn-cs"/>
        </a:defRPr>
      </a:lvl2pPr>
      <a:lvl3pPr marL="252019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4410" kern="1200">
          <a:solidFill>
            <a:schemeClr val="tx1"/>
          </a:solidFill>
          <a:latin typeface="+mn-lt"/>
          <a:ea typeface="+mn-ea"/>
          <a:cs typeface="+mn-cs"/>
        </a:defRPr>
      </a:lvl3pPr>
      <a:lvl4pPr marL="3528271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536349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544425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55250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560580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568658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1pPr>
      <a:lvl2pPr marL="1008078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2pPr>
      <a:lvl3pPr marL="201615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3pPr>
      <a:lvl4pPr marL="302423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03230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040387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04846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05654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06461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05605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283985"/>
              </p:ext>
            </p:extLst>
          </p:nvPr>
        </p:nvGraphicFramePr>
        <p:xfrm>
          <a:off x="342899" y="1345095"/>
          <a:ext cx="10020302" cy="55648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1534">
                  <a:extLst>
                    <a:ext uri="{9D8B030D-6E8A-4147-A177-3AD203B41FA5}">
                      <a16:colId xmlns:a16="http://schemas.microsoft.com/office/drawing/2014/main" val="2296296839"/>
                    </a:ext>
                  </a:extLst>
                </a:gridCol>
                <a:gridCol w="2294069">
                  <a:extLst>
                    <a:ext uri="{9D8B030D-6E8A-4147-A177-3AD203B41FA5}">
                      <a16:colId xmlns:a16="http://schemas.microsoft.com/office/drawing/2014/main" val="389810471"/>
                    </a:ext>
                  </a:extLst>
                </a:gridCol>
                <a:gridCol w="2687339">
                  <a:extLst>
                    <a:ext uri="{9D8B030D-6E8A-4147-A177-3AD203B41FA5}">
                      <a16:colId xmlns:a16="http://schemas.microsoft.com/office/drawing/2014/main" val="2260110206"/>
                    </a:ext>
                  </a:extLst>
                </a:gridCol>
                <a:gridCol w="1292169">
                  <a:extLst>
                    <a:ext uri="{9D8B030D-6E8A-4147-A177-3AD203B41FA5}">
                      <a16:colId xmlns:a16="http://schemas.microsoft.com/office/drawing/2014/main" val="1938202978"/>
                    </a:ext>
                  </a:extLst>
                </a:gridCol>
                <a:gridCol w="2445191">
                  <a:extLst>
                    <a:ext uri="{9D8B030D-6E8A-4147-A177-3AD203B41FA5}">
                      <a16:colId xmlns:a16="http://schemas.microsoft.com/office/drawing/2014/main" val="3386871198"/>
                    </a:ext>
                  </a:extLst>
                </a:gridCol>
              </a:tblGrid>
              <a:tr h="832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Левашинские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электрические 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Левашинский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Леваши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Мухудинович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(722) 66-33-57,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efendiev-am@dag.rossetisk.ru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222638609"/>
                  </a:ext>
                </a:extLst>
              </a:tr>
              <a:tr h="7258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Тляратинские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районные электрические 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делопроизводитель 0,5 ставки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Тляратинские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Тлярата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445462253"/>
                  </a:ext>
                </a:extLst>
              </a:tr>
              <a:tr h="725801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Тляратинские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районные электрические сети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Тляратинский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Тлярата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993931430"/>
                  </a:ext>
                </a:extLst>
              </a:tr>
              <a:tr h="1069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Ботлихские районные электрические 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главный инженер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Ботлихские районные электрические сети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Ботлих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540918432"/>
                  </a:ext>
                </a:extLst>
              </a:tr>
              <a:tr h="82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Ботлихские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Андийский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Анди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129246561"/>
                  </a:ext>
                </a:extLst>
              </a:tr>
              <a:tr h="69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Кумухские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Кумухский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Кумух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632870881"/>
                  </a:ext>
                </a:extLst>
              </a:tr>
              <a:tr h="69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Кумухские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3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Оперативно-выездная бригада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Кумух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314812328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202643"/>
            <a:ext cx="274320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9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777138"/>
              </p:ext>
            </p:extLst>
          </p:nvPr>
        </p:nvGraphicFramePr>
        <p:xfrm>
          <a:off x="342902" y="1331841"/>
          <a:ext cx="10020299" cy="56504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4889">
                  <a:extLst>
                    <a:ext uri="{9D8B030D-6E8A-4147-A177-3AD203B41FA5}">
                      <a16:colId xmlns:a16="http://schemas.microsoft.com/office/drawing/2014/main" val="526631893"/>
                    </a:ext>
                  </a:extLst>
                </a:gridCol>
                <a:gridCol w="2264736">
                  <a:extLst>
                    <a:ext uri="{9D8B030D-6E8A-4147-A177-3AD203B41FA5}">
                      <a16:colId xmlns:a16="http://schemas.microsoft.com/office/drawing/2014/main" val="2881861037"/>
                    </a:ext>
                  </a:extLst>
                </a:gridCol>
                <a:gridCol w="2592940">
                  <a:extLst>
                    <a:ext uri="{9D8B030D-6E8A-4147-A177-3AD203B41FA5}">
                      <a16:colId xmlns:a16="http://schemas.microsoft.com/office/drawing/2014/main" val="1210181135"/>
                    </a:ext>
                  </a:extLst>
                </a:gridCol>
                <a:gridCol w="1335683">
                  <a:extLst>
                    <a:ext uri="{9D8B030D-6E8A-4147-A177-3AD203B41FA5}">
                      <a16:colId xmlns:a16="http://schemas.microsoft.com/office/drawing/2014/main" val="143394138"/>
                    </a:ext>
                  </a:extLst>
                </a:gridCol>
                <a:gridCol w="2542051">
                  <a:extLst>
                    <a:ext uri="{9D8B030D-6E8A-4147-A177-3AD203B41FA5}">
                      <a16:colId xmlns:a16="http://schemas.microsoft.com/office/drawing/2014/main" val="3046531117"/>
                    </a:ext>
                  </a:extLst>
                </a:gridCol>
              </a:tblGrid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Кумухские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электромонтер-оператор АСКУЭ 0,5 ставки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Участок по транспорту электроэнергии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 Кумух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518446150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Гунибские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районные электрические 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заместитель начальника по транспорту электроэнергии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Гунибские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</a:t>
                      </a:r>
                      <a:r>
                        <a:rPr lang="ru-RU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Гуниб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779365001"/>
                  </a:ext>
                </a:extLst>
              </a:tr>
              <a:tr h="482970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Гунибские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заместитель начальника по сбыту электроэнергии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Гунибские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Гуниб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73941445"/>
                  </a:ext>
                </a:extLst>
              </a:tr>
              <a:tr h="674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Гунибские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 механизации и автотранспорта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 Гуниб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621867409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Гунибские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электромонтер-оператор АСКУЭ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Участок по транспорту электроэнергии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 Гуниб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205681561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Цумадинские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Цунтинский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Цунта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74329214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Цумадинские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 механизации и автотранспорта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</a:t>
                      </a:r>
                      <a:r>
                        <a:rPr lang="ru-RU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Агвали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776271125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Северных электрических сетей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электрослесарь по ремонту оборудования распределительных устройств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подстанций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Хасавюрт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228637663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Северных электрических сетей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обслуживанию подстанций 3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подстанций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Подстанция  "Консервный завод" 35/10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Хасавюрт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528254752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Северных электрических сетей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электрослесарь по ремонту оборудования распределительных устройств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подстанций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Хасавюрт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52843828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130438"/>
            <a:ext cx="2743199" cy="110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4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47370"/>
              </p:ext>
            </p:extLst>
          </p:nvPr>
        </p:nvGraphicFramePr>
        <p:xfrm>
          <a:off x="415044" y="1490868"/>
          <a:ext cx="9948156" cy="3072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623">
                  <a:extLst>
                    <a:ext uri="{9D8B030D-6E8A-4147-A177-3AD203B41FA5}">
                      <a16:colId xmlns:a16="http://schemas.microsoft.com/office/drawing/2014/main" val="2431293671"/>
                    </a:ext>
                  </a:extLst>
                </a:gridCol>
                <a:gridCol w="2203447">
                  <a:extLst>
                    <a:ext uri="{9D8B030D-6E8A-4147-A177-3AD203B41FA5}">
                      <a16:colId xmlns:a16="http://schemas.microsoft.com/office/drawing/2014/main" val="3833023515"/>
                    </a:ext>
                  </a:extLst>
                </a:gridCol>
                <a:gridCol w="2633875">
                  <a:extLst>
                    <a:ext uri="{9D8B030D-6E8A-4147-A177-3AD203B41FA5}">
                      <a16:colId xmlns:a16="http://schemas.microsoft.com/office/drawing/2014/main" val="742732372"/>
                    </a:ext>
                  </a:extLst>
                </a:gridCol>
                <a:gridCol w="1266462">
                  <a:extLst>
                    <a:ext uri="{9D8B030D-6E8A-4147-A177-3AD203B41FA5}">
                      <a16:colId xmlns:a16="http://schemas.microsoft.com/office/drawing/2014/main" val="3326480485"/>
                    </a:ext>
                  </a:extLst>
                </a:gridCol>
                <a:gridCol w="2523749">
                  <a:extLst>
                    <a:ext uri="{9D8B030D-6E8A-4147-A177-3AD203B41FA5}">
                      <a16:colId xmlns:a16="http://schemas.microsoft.com/office/drawing/2014/main" val="3010825546"/>
                    </a:ext>
                  </a:extLst>
                </a:gridCol>
              </a:tblGrid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Северных электрических сетей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6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средств диспетчерского  и технологического управления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Хасавюрт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954404468"/>
                  </a:ext>
                </a:extLst>
              </a:tr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Северных электрических сетей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машинист подъемника-вышки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автотранспорта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Хасавюрт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877918074"/>
                  </a:ext>
                </a:extLst>
              </a:tr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Северных электрических сетей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рабочий по комплексному обслуживанию и ремонту зданий 5 разряда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Административно-хозяйственный отдел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Хасавюрт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475812801"/>
                  </a:ext>
                </a:extLst>
              </a:tr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Северных электрических сетей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рабочий по комплексному обслуживанию и ремонту зданий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Административно-хозяйственный отдел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Хасавюрт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069351664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217221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7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71144"/>
              </p:ext>
            </p:extLst>
          </p:nvPr>
        </p:nvGraphicFramePr>
        <p:xfrm>
          <a:off x="415044" y="1401419"/>
          <a:ext cx="9948156" cy="54963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356">
                  <a:extLst>
                    <a:ext uri="{9D8B030D-6E8A-4147-A177-3AD203B41FA5}">
                      <a16:colId xmlns:a16="http://schemas.microsoft.com/office/drawing/2014/main" val="3767920877"/>
                    </a:ext>
                  </a:extLst>
                </a:gridCol>
                <a:gridCol w="2389714">
                  <a:extLst>
                    <a:ext uri="{9D8B030D-6E8A-4147-A177-3AD203B41FA5}">
                      <a16:colId xmlns:a16="http://schemas.microsoft.com/office/drawing/2014/main" val="3959043586"/>
                    </a:ext>
                  </a:extLst>
                </a:gridCol>
                <a:gridCol w="2633876">
                  <a:extLst>
                    <a:ext uri="{9D8B030D-6E8A-4147-A177-3AD203B41FA5}">
                      <a16:colId xmlns:a16="http://schemas.microsoft.com/office/drawing/2014/main" val="2708995638"/>
                    </a:ext>
                  </a:extLst>
                </a:gridCol>
                <a:gridCol w="1266462">
                  <a:extLst>
                    <a:ext uri="{9D8B030D-6E8A-4147-A177-3AD203B41FA5}">
                      <a16:colId xmlns:a16="http://schemas.microsoft.com/office/drawing/2014/main" val="3341605676"/>
                    </a:ext>
                  </a:extLst>
                </a:gridCol>
                <a:gridCol w="2523748">
                  <a:extLst>
                    <a:ext uri="{9D8B030D-6E8A-4147-A177-3AD203B41FA5}">
                      <a16:colId xmlns:a16="http://schemas.microsoft.com/office/drawing/2014/main" val="935959421"/>
                    </a:ext>
                  </a:extLst>
                </a:gridCol>
              </a:tblGrid>
              <a:tr h="916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Кизилюртовские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Кизилюртовский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925333537"/>
                  </a:ext>
                </a:extLst>
              </a:tr>
              <a:tr h="916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Кизилюртовские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Шамхалянгиюртовский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Шамхалянгиюрт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792319385"/>
                  </a:ext>
                </a:extLst>
              </a:tr>
              <a:tr h="916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Кизилюртовские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Шамхалянгиюртовский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Шамхалянгиюрт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325719028"/>
                  </a:ext>
                </a:extLst>
              </a:tr>
              <a:tr h="916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Кизилюртовские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Стальский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189590459"/>
                  </a:ext>
                </a:extLst>
              </a:tr>
              <a:tr h="916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Кизилюртовские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Стальский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Кизилюрт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771727632"/>
                  </a:ext>
                </a:extLst>
              </a:tr>
              <a:tr h="916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Бабаюртовские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мастер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Свердловский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</a:t>
                      </a:r>
                      <a:r>
                        <a:rPr lang="ru-RU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Бабаюрт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102864346"/>
                  </a:ext>
                </a:extLst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" y="154516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49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50682"/>
              </p:ext>
            </p:extLst>
          </p:nvPr>
        </p:nvGraphicFramePr>
        <p:xfrm>
          <a:off x="342901" y="1401420"/>
          <a:ext cx="10029824" cy="4754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6113">
                  <a:extLst>
                    <a:ext uri="{9D8B030D-6E8A-4147-A177-3AD203B41FA5}">
                      <a16:colId xmlns:a16="http://schemas.microsoft.com/office/drawing/2014/main" val="3117420487"/>
                    </a:ext>
                  </a:extLst>
                </a:gridCol>
                <a:gridCol w="2266887">
                  <a:extLst>
                    <a:ext uri="{9D8B030D-6E8A-4147-A177-3AD203B41FA5}">
                      <a16:colId xmlns:a16="http://schemas.microsoft.com/office/drawing/2014/main" val="1470721813"/>
                    </a:ext>
                  </a:extLst>
                </a:gridCol>
                <a:gridCol w="2655498">
                  <a:extLst>
                    <a:ext uri="{9D8B030D-6E8A-4147-A177-3AD203B41FA5}">
                      <a16:colId xmlns:a16="http://schemas.microsoft.com/office/drawing/2014/main" val="4197858060"/>
                    </a:ext>
                  </a:extLst>
                </a:gridCol>
                <a:gridCol w="1276859">
                  <a:extLst>
                    <a:ext uri="{9D8B030D-6E8A-4147-A177-3AD203B41FA5}">
                      <a16:colId xmlns:a16="http://schemas.microsoft.com/office/drawing/2014/main" val="3146982046"/>
                    </a:ext>
                  </a:extLst>
                </a:gridCol>
                <a:gridCol w="2544467">
                  <a:extLst>
                    <a:ext uri="{9D8B030D-6E8A-4147-A177-3AD203B41FA5}">
                      <a16:colId xmlns:a16="http://schemas.microsoft.com/office/drawing/2014/main" val="103597335"/>
                    </a:ext>
                  </a:extLst>
                </a:gridCol>
              </a:tblGrid>
              <a:tr h="7224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Северные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Новолакский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Новокули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248727468"/>
                  </a:ext>
                </a:extLst>
              </a:tr>
              <a:tr h="672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Северные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Дылымский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</a:t>
                      </a:r>
                    </a:p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Оперативно-выездная бригада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Дылым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481068292"/>
                  </a:ext>
                </a:extLst>
              </a:tr>
              <a:tr h="672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Северные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Оперативно-выездная бригада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Новокули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800970407"/>
                  </a:ext>
                </a:extLst>
              </a:tr>
              <a:tr h="672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Буйнакские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заместитель начальника по сбыту электроэнергии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Буйнакские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г.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Буйнакск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360685178"/>
                  </a:ext>
                </a:extLst>
              </a:tr>
              <a:tr h="672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Буйнакские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3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Буйнакский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г. Буйнакск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270612345"/>
                  </a:ext>
                </a:extLst>
              </a:tr>
              <a:tr h="672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Буйнакские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электросчетчиков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Районный участок по транспорту электроэнергии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г. Буйнакск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26069613"/>
                  </a:ext>
                </a:extLst>
              </a:tr>
              <a:tr h="672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Карабудахкентские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3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Карабудахкентский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Карабудахкент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750392618"/>
                  </a:ext>
                </a:extLst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67" y="159280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17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820440"/>
              </p:ext>
            </p:extLst>
          </p:nvPr>
        </p:nvGraphicFramePr>
        <p:xfrm>
          <a:off x="342898" y="1282151"/>
          <a:ext cx="10010776" cy="5615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3670">
                  <a:extLst>
                    <a:ext uri="{9D8B030D-6E8A-4147-A177-3AD203B41FA5}">
                      <a16:colId xmlns:a16="http://schemas.microsoft.com/office/drawing/2014/main" val="1844601867"/>
                    </a:ext>
                  </a:extLst>
                </a:gridCol>
                <a:gridCol w="2262584">
                  <a:extLst>
                    <a:ext uri="{9D8B030D-6E8A-4147-A177-3AD203B41FA5}">
                      <a16:colId xmlns:a16="http://schemas.microsoft.com/office/drawing/2014/main" val="1707712061"/>
                    </a:ext>
                  </a:extLst>
                </a:gridCol>
                <a:gridCol w="2650455">
                  <a:extLst>
                    <a:ext uri="{9D8B030D-6E8A-4147-A177-3AD203B41FA5}">
                      <a16:colId xmlns:a16="http://schemas.microsoft.com/office/drawing/2014/main" val="668193246"/>
                    </a:ext>
                  </a:extLst>
                </a:gridCol>
                <a:gridCol w="1274434">
                  <a:extLst>
                    <a:ext uri="{9D8B030D-6E8A-4147-A177-3AD203B41FA5}">
                      <a16:colId xmlns:a16="http://schemas.microsoft.com/office/drawing/2014/main" val="2896459716"/>
                    </a:ext>
                  </a:extLst>
                </a:gridCol>
                <a:gridCol w="2539633">
                  <a:extLst>
                    <a:ext uri="{9D8B030D-6E8A-4147-A177-3AD203B41FA5}">
                      <a16:colId xmlns:a16="http://schemas.microsoft.com/office/drawing/2014/main" val="2588193229"/>
                    </a:ext>
                  </a:extLst>
                </a:gridCol>
              </a:tblGrid>
              <a:tr h="7551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Карабудахкентские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Параульский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</a:t>
                      </a:r>
                      <a:r>
                        <a:rPr lang="ru-RU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Параул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221820015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Сергокалинские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заместитель начальника по транспорту электроэнергии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Сергокалинские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Сергокала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345685078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участок Дербентских электрических сетей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электрогазосварщик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Цех по ремонту трансформаторов и технологического оборудования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Дербент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015172690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Дербентских электрических сетей 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высоковольтных электрических линий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Дербент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699559280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Дербентских электрических сетей 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средств диспетчерского  и технологического управления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Дербент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565595072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участок Дербентских электрических сетей 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Инженер по релейной защите и автоматике 2 категории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автотранспорта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Дербент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220346415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Магарамкентские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главный инженер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Магарамкентские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Магарамкент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9638064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Касумкентские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3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Курахский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Курах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323351446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67" y="154515"/>
            <a:ext cx="274320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28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068054"/>
              </p:ext>
            </p:extLst>
          </p:nvPr>
        </p:nvGraphicFramePr>
        <p:xfrm>
          <a:off x="415045" y="1361662"/>
          <a:ext cx="9982022" cy="4852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4022">
                  <a:extLst>
                    <a:ext uri="{9D8B030D-6E8A-4147-A177-3AD203B41FA5}">
                      <a16:colId xmlns:a16="http://schemas.microsoft.com/office/drawing/2014/main" val="2730072916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306422759"/>
                    </a:ext>
                  </a:extLst>
                </a:gridCol>
                <a:gridCol w="2658821">
                  <a:extLst>
                    <a:ext uri="{9D8B030D-6E8A-4147-A177-3AD203B41FA5}">
                      <a16:colId xmlns:a16="http://schemas.microsoft.com/office/drawing/2014/main" val="2184824658"/>
                    </a:ext>
                  </a:extLst>
                </a:gridCol>
                <a:gridCol w="1267674">
                  <a:extLst>
                    <a:ext uri="{9D8B030D-6E8A-4147-A177-3AD203B41FA5}">
                      <a16:colId xmlns:a16="http://schemas.microsoft.com/office/drawing/2014/main" val="1536425554"/>
                    </a:ext>
                  </a:extLst>
                </a:gridCol>
                <a:gridCol w="2550505">
                  <a:extLst>
                    <a:ext uri="{9D8B030D-6E8A-4147-A177-3AD203B41FA5}">
                      <a16:colId xmlns:a16="http://schemas.microsoft.com/office/drawing/2014/main" val="569272955"/>
                    </a:ext>
                  </a:extLst>
                </a:gridCol>
              </a:tblGrid>
              <a:tr h="693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Касумкентские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 по эксплуатации электросчетчиков 4 разряда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Участок по транспорту электроэнергии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Ашага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Казмаляр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975828830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Касумкентские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оператор по расчетам с потребителями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Энегосбытовое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отделение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Касумкент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065806374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Табасаранские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делопроизводитель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Табасаранские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Хучни,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2564225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Дахадаевские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 механизации и автотранспорта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Уркарах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590082157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Каякентские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 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Оперативно-выездная бригада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Новокаякент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202298332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Каякентские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районные электрические сети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инженер по эксплуатации 1 категории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Каякентские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Новокаякент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7768923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Дербентские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Мамедкалинский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(СУ)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пос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9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Мамедкала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66" y="91546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289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487888"/>
              </p:ext>
            </p:extLst>
          </p:nvPr>
        </p:nvGraphicFramePr>
        <p:xfrm>
          <a:off x="489480" y="1538817"/>
          <a:ext cx="9957681" cy="4159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4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8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6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6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3254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Дербентские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5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Оперативно-выездная бригада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Дербент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Ахтынские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Рутульский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(СУ)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Рутул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Производственный участок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Затеречных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электрических сетей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электрослесарь по ремонту оборудования распределительных устройств 4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Служба подстанций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Кизляр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Производственный участок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Затеречных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электрических сетей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обслуживанию подстанций 3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Служба подстанций, подстанция «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Кумбатор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lang="ru-RU" sz="9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Кумбатар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Производственный участок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Затеречных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электрических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ремонту воздушных линий электропередачи 3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Служба высоковольтных электрических линий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Кизляр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254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Производственный участок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Затеречных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электрических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4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Служба релейной защиты и автоматики (Служба РЗАИ)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Кизляр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67" y="230716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82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150244"/>
              </p:ext>
            </p:extLst>
          </p:nvPr>
        </p:nvGraphicFramePr>
        <p:xfrm>
          <a:off x="415043" y="1500814"/>
          <a:ext cx="9938634" cy="42021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4420">
                  <a:extLst>
                    <a:ext uri="{9D8B030D-6E8A-4147-A177-3AD203B41FA5}">
                      <a16:colId xmlns:a16="http://schemas.microsoft.com/office/drawing/2014/main" val="3671436297"/>
                    </a:ext>
                  </a:extLst>
                </a:gridCol>
                <a:gridCol w="2246277">
                  <a:extLst>
                    <a:ext uri="{9D8B030D-6E8A-4147-A177-3AD203B41FA5}">
                      <a16:colId xmlns:a16="http://schemas.microsoft.com/office/drawing/2014/main" val="1564439063"/>
                    </a:ext>
                  </a:extLst>
                </a:gridCol>
                <a:gridCol w="2631355">
                  <a:extLst>
                    <a:ext uri="{9D8B030D-6E8A-4147-A177-3AD203B41FA5}">
                      <a16:colId xmlns:a16="http://schemas.microsoft.com/office/drawing/2014/main" val="2793887234"/>
                    </a:ext>
                  </a:extLst>
                </a:gridCol>
                <a:gridCol w="1265250">
                  <a:extLst>
                    <a:ext uri="{9D8B030D-6E8A-4147-A177-3AD203B41FA5}">
                      <a16:colId xmlns:a16="http://schemas.microsoft.com/office/drawing/2014/main" val="757593553"/>
                    </a:ext>
                  </a:extLst>
                </a:gridCol>
                <a:gridCol w="2521332">
                  <a:extLst>
                    <a:ext uri="{9D8B030D-6E8A-4147-A177-3AD203B41FA5}">
                      <a16:colId xmlns:a16="http://schemas.microsoft.com/office/drawing/2014/main" val="1597350347"/>
                    </a:ext>
                  </a:extLst>
                </a:gridCol>
              </a:tblGrid>
              <a:tr h="700362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Производственный участок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Затеречных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электрических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автомеханик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Служба автотранспорта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Кизляр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957232750"/>
                  </a:ext>
                </a:extLst>
              </a:tr>
              <a:tr h="700362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Кизлярские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эксплуатации распределительных сетей 3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Кизлярский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(СУ)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Кизляр  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362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Кизлярские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Александрийский сетевой участок (СУ)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Александрия,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362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Южно-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Сухокумские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главный инженер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Южно-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Сухокумские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Южно-Сухокумск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362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Южно-Сухокумские </a:t>
                      </a:r>
                      <a:r>
                        <a:rPr kumimoji="0" lang="ru-RU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мастер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Бакресский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сетевой участок (СУ)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Ставропольский 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край, </a:t>
                      </a:r>
                      <a:r>
                        <a:rPr lang="ru-RU" sz="9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Нефтекумский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район, пос. </a:t>
                      </a:r>
                      <a:r>
                        <a:rPr lang="ru-RU" sz="9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Бакресс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362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Южно-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Сухокумские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районные 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водитель 5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Группа механизации и автотранспорта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Южно-Сухокумск  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230716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6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428541"/>
              </p:ext>
            </p:extLst>
          </p:nvPr>
        </p:nvGraphicFramePr>
        <p:xfrm>
          <a:off x="415043" y="1401417"/>
          <a:ext cx="9938631" cy="3478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4419">
                  <a:extLst>
                    <a:ext uri="{9D8B030D-6E8A-4147-A177-3AD203B41FA5}">
                      <a16:colId xmlns:a16="http://schemas.microsoft.com/office/drawing/2014/main" val="119649856"/>
                    </a:ext>
                  </a:extLst>
                </a:gridCol>
                <a:gridCol w="2246277">
                  <a:extLst>
                    <a:ext uri="{9D8B030D-6E8A-4147-A177-3AD203B41FA5}">
                      <a16:colId xmlns:a16="http://schemas.microsoft.com/office/drawing/2014/main" val="1980195240"/>
                    </a:ext>
                  </a:extLst>
                </a:gridCol>
                <a:gridCol w="2631355">
                  <a:extLst>
                    <a:ext uri="{9D8B030D-6E8A-4147-A177-3AD203B41FA5}">
                      <a16:colId xmlns:a16="http://schemas.microsoft.com/office/drawing/2014/main" val="179356357"/>
                    </a:ext>
                  </a:extLst>
                </a:gridCol>
                <a:gridCol w="1265249">
                  <a:extLst>
                    <a:ext uri="{9D8B030D-6E8A-4147-A177-3AD203B41FA5}">
                      <a16:colId xmlns:a16="http://schemas.microsoft.com/office/drawing/2014/main" val="2294152299"/>
                    </a:ext>
                  </a:extLst>
                </a:gridCol>
                <a:gridCol w="2521331">
                  <a:extLst>
                    <a:ext uri="{9D8B030D-6E8A-4147-A177-3AD203B41FA5}">
                      <a16:colId xmlns:a16="http://schemas.microsoft.com/office/drawing/2014/main" val="789162269"/>
                    </a:ext>
                  </a:extLst>
                </a:gridCol>
              </a:tblGrid>
              <a:tr h="695739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Буйнакские</a:t>
                      </a:r>
                      <a:r>
                        <a:rPr lang="ru-RU" sz="9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заместитель начальника по транспорту электроэнергии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Буйнакские городские электрические сети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Буйнакск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739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Дербентские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лаборант химического анализа 4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Электроизмерительная лаборатория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Дербент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739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Хасавюртовские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делопроизводитель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Хасавюртовские 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Хасавюрт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739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5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Оперативно-выездная бригада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739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5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Оперативно-выездная бригада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Каспийск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34" y="142347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03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89616"/>
              </p:ext>
            </p:extLst>
          </p:nvPr>
        </p:nvGraphicFramePr>
        <p:xfrm>
          <a:off x="415045" y="1436687"/>
          <a:ext cx="9948155" cy="55998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5640">
                  <a:extLst>
                    <a:ext uri="{9D8B030D-6E8A-4147-A177-3AD203B41FA5}">
                      <a16:colId xmlns:a16="http://schemas.microsoft.com/office/drawing/2014/main" val="779387498"/>
                    </a:ext>
                  </a:extLst>
                </a:gridCol>
                <a:gridCol w="2248430">
                  <a:extLst>
                    <a:ext uri="{9D8B030D-6E8A-4147-A177-3AD203B41FA5}">
                      <a16:colId xmlns:a16="http://schemas.microsoft.com/office/drawing/2014/main" val="3360713243"/>
                    </a:ext>
                  </a:extLst>
                </a:gridCol>
                <a:gridCol w="2633876">
                  <a:extLst>
                    <a:ext uri="{9D8B030D-6E8A-4147-A177-3AD203B41FA5}">
                      <a16:colId xmlns:a16="http://schemas.microsoft.com/office/drawing/2014/main" val="2611742807"/>
                    </a:ext>
                  </a:extLst>
                </a:gridCol>
                <a:gridCol w="1266462">
                  <a:extLst>
                    <a:ext uri="{9D8B030D-6E8A-4147-A177-3AD203B41FA5}">
                      <a16:colId xmlns:a16="http://schemas.microsoft.com/office/drawing/2014/main" val="1545884580"/>
                    </a:ext>
                  </a:extLst>
                </a:gridCol>
                <a:gridCol w="2523747">
                  <a:extLst>
                    <a:ext uri="{9D8B030D-6E8A-4147-A177-3AD203B41FA5}">
                      <a16:colId xmlns:a16="http://schemas.microsoft.com/office/drawing/2014/main" val="1812507180"/>
                    </a:ext>
                  </a:extLst>
                </a:gridCol>
              </a:tblGrid>
              <a:tr h="799981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ремонту воздушных линий электропередачи 5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Участок по эксплуатации ВЛ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Каспийск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845368644"/>
                  </a:ext>
                </a:extLst>
              </a:tr>
              <a:tr h="799981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Каспийские </a:t>
                      </a:r>
                      <a:r>
                        <a:rPr kumimoji="0" lang="ru-RU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электромонтер по ремонту и монтажу кабельных линий 4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Участок по эксплуатации КЛ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Каспийск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981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старший мастер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Участок по ремонту ТП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Каспийск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981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электрослесарь по ремонту оборудования распределительных устройств 5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Участок по ремонту ТП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Каспийск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9981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Каспийские городские 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электрические сети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машинист экскаватора 5 разряда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Группа механизации и автотранспорта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Каспийск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9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Отделение «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Энергосбыт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юрисконсульт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Тляратинское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энегосбытовое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отделение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Тлярата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262248105"/>
                  </a:ext>
                </a:extLst>
              </a:tr>
              <a:tr h="799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Отделение «Энергосбыт»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оператор по расчетам с 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потребителями 0,5 ставки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Тляратинское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энегосбытовое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отделение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Тлярата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583676861"/>
                  </a:ext>
                </a:extLst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67" y="150813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28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329116"/>
              </p:ext>
            </p:extLst>
          </p:nvPr>
        </p:nvGraphicFramePr>
        <p:xfrm>
          <a:off x="355600" y="1435188"/>
          <a:ext cx="9988549" cy="30965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2640">
                  <a:extLst>
                    <a:ext uri="{9D8B030D-6E8A-4147-A177-3AD203B41FA5}">
                      <a16:colId xmlns:a16="http://schemas.microsoft.com/office/drawing/2014/main" val="3154532134"/>
                    </a:ext>
                  </a:extLst>
                </a:gridCol>
                <a:gridCol w="2244124">
                  <a:extLst>
                    <a:ext uri="{9D8B030D-6E8A-4147-A177-3AD203B41FA5}">
                      <a16:colId xmlns:a16="http://schemas.microsoft.com/office/drawing/2014/main" val="1677410308"/>
                    </a:ext>
                  </a:extLst>
                </a:gridCol>
                <a:gridCol w="2628833">
                  <a:extLst>
                    <a:ext uri="{9D8B030D-6E8A-4147-A177-3AD203B41FA5}">
                      <a16:colId xmlns:a16="http://schemas.microsoft.com/office/drawing/2014/main" val="1122721441"/>
                    </a:ext>
                  </a:extLst>
                </a:gridCol>
                <a:gridCol w="1264038">
                  <a:extLst>
                    <a:ext uri="{9D8B030D-6E8A-4147-A177-3AD203B41FA5}">
                      <a16:colId xmlns:a16="http://schemas.microsoft.com/office/drawing/2014/main" val="3711261555"/>
                    </a:ext>
                  </a:extLst>
                </a:gridCol>
                <a:gridCol w="2518914">
                  <a:extLst>
                    <a:ext uri="{9D8B030D-6E8A-4147-A177-3AD203B41FA5}">
                      <a16:colId xmlns:a16="http://schemas.microsoft.com/office/drawing/2014/main" val="2489594608"/>
                    </a:ext>
                  </a:extLst>
                </a:gridCol>
              </a:tblGrid>
              <a:tr h="598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Отделение «Энергосбыт»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оператор по расчетам с потребителями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Ботлихское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энегосбытовое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отделение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Тлярата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229224357"/>
                  </a:ext>
                </a:extLst>
              </a:tr>
              <a:tr h="598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Отделение «Энергосбыт»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оператор по расчетам с потребителями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Хасавюртовское энегосбытовое отделение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Хасавюрт 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865006149"/>
                  </a:ext>
                </a:extLst>
              </a:tr>
              <a:tr h="598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Отделение «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Энергосбыт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юрисконсульт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Табасаранское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энегосбытовое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отделение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</a:t>
                      </a: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Хучни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279772909"/>
                  </a:ext>
                </a:extLst>
              </a:tr>
              <a:tr h="598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Центр управления сетями</a:t>
                      </a:r>
                      <a:b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диспетчер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Оперативно-диспетчерская группа по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Кумухским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РЭС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Кумух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552585843"/>
                  </a:ext>
                </a:extLst>
              </a:tr>
              <a:tr h="702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Центр управления сетями</a:t>
                      </a:r>
                      <a:b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диспетчер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Оперативно-диспетчерская группа по Ногайским РЭС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Терекли-Мектеб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Эфендиев Алик Мухудинович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 по работе с персоналом,</a:t>
                      </a:r>
                      <a:b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(722) 66-33-57,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efendiev-am@dag.rossetis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668904530"/>
                  </a:ext>
                </a:extLst>
              </a:tr>
            </a:tbl>
          </a:graphicData>
        </a:graphic>
      </p:graphicFrame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4" y="167747"/>
            <a:ext cx="27432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1791</TotalTime>
  <Words>1547</Words>
  <Application>Microsoft Office PowerPoint</Application>
  <PresentationFormat>Произвольный</PresentationFormat>
  <Paragraphs>431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PF Din Text Cond Pro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</dc:creator>
  <cp:lastModifiedBy>Черешнев Александр Александрович</cp:lastModifiedBy>
  <cp:revision>92</cp:revision>
  <cp:lastPrinted>2024-06-26T11:01:10Z</cp:lastPrinted>
  <dcterms:created xsi:type="dcterms:W3CDTF">2024-06-24T09:00:42Z</dcterms:created>
  <dcterms:modified xsi:type="dcterms:W3CDTF">2024-07-24T12:42:40Z</dcterms:modified>
</cp:coreProperties>
</file>