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80" r:id="rId2"/>
    <p:sldId id="303" r:id="rId3"/>
    <p:sldId id="304" r:id="rId4"/>
    <p:sldId id="313" r:id="rId5"/>
  </p:sldIdLst>
  <p:sldSz cx="10691813" cy="7559675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B9D"/>
    <a:srgbClr val="FFFFFF"/>
    <a:srgbClr val="0A14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4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260" y="108"/>
      </p:cViewPr>
      <p:guideLst>
        <p:guide orient="horz" pos="2381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6" d="100"/>
          <a:sy n="116" d="100"/>
        </p:scale>
        <p:origin x="2382" y="90"/>
      </p:cViewPr>
      <p:guideLst/>
    </p:cSldViewPr>
  </p:notesViewPr>
  <p:gridSpacing cx="360000" cy="36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7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263F23-379C-4297-88F9-999407C62190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849313"/>
            <a:ext cx="324485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7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83D580-05D1-4781-9F46-C27AD46E44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091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2A7123-F3CA-6787-E361-D90FC7326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478" y="1237198"/>
            <a:ext cx="8018859" cy="2631887"/>
          </a:xfrm>
        </p:spPr>
        <p:txBody>
          <a:bodyPr anchor="b"/>
          <a:lstStyle>
            <a:lvl1pPr algn="ctr">
              <a:defRPr sz="1322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04B5893-B03B-9E8A-13B5-BE6504D4D1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478" y="3970580"/>
            <a:ext cx="8018859" cy="1825171"/>
          </a:xfrm>
        </p:spPr>
        <p:txBody>
          <a:bodyPr/>
          <a:lstStyle>
            <a:lvl1pPr marL="0" indent="0" algn="ctr">
              <a:buNone/>
              <a:defRPr sz="5292"/>
            </a:lvl1pPr>
            <a:lvl2pPr marL="1008078" indent="0" algn="ctr">
              <a:buNone/>
              <a:defRPr sz="4410"/>
            </a:lvl2pPr>
            <a:lvl3pPr marL="2016155" indent="0" algn="ctr">
              <a:buNone/>
              <a:defRPr sz="3969"/>
            </a:lvl3pPr>
            <a:lvl4pPr marL="3024232" indent="0" algn="ctr">
              <a:buNone/>
              <a:defRPr sz="3527"/>
            </a:lvl4pPr>
            <a:lvl5pPr marL="4032309" indent="0" algn="ctr">
              <a:buNone/>
              <a:defRPr sz="3527"/>
            </a:lvl5pPr>
            <a:lvl6pPr marL="5040387" indent="0" algn="ctr">
              <a:buNone/>
              <a:defRPr sz="3527"/>
            </a:lvl6pPr>
            <a:lvl7pPr marL="6048465" indent="0" algn="ctr">
              <a:buNone/>
              <a:defRPr sz="3527"/>
            </a:lvl7pPr>
            <a:lvl8pPr marL="7056542" indent="0" algn="ctr">
              <a:buNone/>
              <a:defRPr sz="3527"/>
            </a:lvl8pPr>
            <a:lvl9pPr marL="8064619" indent="0" algn="ctr">
              <a:buNone/>
              <a:defRPr sz="3527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0D1286-6A41-6EE4-63D7-4D290FCED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1AFB10-79FE-67CD-1F91-415BCF65F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681F26-D9CE-E471-89B1-0B89F4F68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720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5BA26A-EA6F-4212-F931-5E3812B69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A14850-3D17-CF9A-42CB-4FEBC4DAE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A2BA63-9AFC-926E-7EBC-7FFA8F874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093931-29D7-F615-1B69-A3B057F04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21FC7B-35A3-03F0-5BF3-F3AD27E1C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232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370C6E-6553-18AA-BB94-C4BD9970A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93" y="1884670"/>
            <a:ext cx="9221689" cy="3144614"/>
          </a:xfrm>
        </p:spPr>
        <p:txBody>
          <a:bodyPr anchor="b"/>
          <a:lstStyle>
            <a:lvl1pPr>
              <a:defRPr sz="1322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1EA874-8582-C189-A529-3D470E1D4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493" y="5059034"/>
            <a:ext cx="9221689" cy="1653678"/>
          </a:xfrm>
        </p:spPr>
        <p:txBody>
          <a:bodyPr/>
          <a:lstStyle>
            <a:lvl1pPr marL="0" indent="0">
              <a:buNone/>
              <a:defRPr sz="5292">
                <a:solidFill>
                  <a:schemeClr val="tx1">
                    <a:tint val="82000"/>
                  </a:schemeClr>
                </a:solidFill>
              </a:defRPr>
            </a:lvl1pPr>
            <a:lvl2pPr marL="1008078" indent="0">
              <a:buNone/>
              <a:defRPr sz="4410">
                <a:solidFill>
                  <a:schemeClr val="tx1">
                    <a:tint val="82000"/>
                  </a:schemeClr>
                </a:solidFill>
              </a:defRPr>
            </a:lvl2pPr>
            <a:lvl3pPr marL="2016155" indent="0">
              <a:buNone/>
              <a:defRPr sz="3969">
                <a:solidFill>
                  <a:schemeClr val="tx1">
                    <a:tint val="82000"/>
                  </a:schemeClr>
                </a:solidFill>
              </a:defRPr>
            </a:lvl3pPr>
            <a:lvl4pPr marL="3024232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4pPr>
            <a:lvl5pPr marL="4032309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5pPr>
            <a:lvl6pPr marL="5040387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6pPr>
            <a:lvl7pPr marL="6048465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7pPr>
            <a:lvl8pPr marL="7056542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8pPr>
            <a:lvl9pPr marL="8064619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2EC647-9BC5-85EB-3BAD-EEF86C6DE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5AA57F-A67A-42F0-4678-D194CD40E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CAA36B-0908-6CCE-F9E6-72D50882F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77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B9B243-3752-0D0A-530A-6C6A6552B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4D71EA-6D79-9B4F-CC33-22123DCF3D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46C9644-6149-41D2-09E4-D322FCDD28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ED91584-3595-8FEE-24B9-06BA1EA68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7EE083-93B4-3CB1-BA50-F55FE42BE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64B5C9-2D9B-93AD-0277-92B12875D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829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8817F1-0CF8-0488-260D-773D91BBA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4" y="402483"/>
            <a:ext cx="9221689" cy="14611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B42279-68F8-4685-8462-0829C1390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455" y="1853171"/>
            <a:ext cx="4523138" cy="908211"/>
          </a:xfrm>
        </p:spPr>
        <p:txBody>
          <a:bodyPr anchor="b"/>
          <a:lstStyle>
            <a:lvl1pPr marL="0" indent="0">
              <a:buNone/>
              <a:defRPr sz="5292" b="1"/>
            </a:lvl1pPr>
            <a:lvl2pPr marL="1008078" indent="0">
              <a:buNone/>
              <a:defRPr sz="4410" b="1"/>
            </a:lvl2pPr>
            <a:lvl3pPr marL="2016155" indent="0">
              <a:buNone/>
              <a:defRPr sz="3969" b="1"/>
            </a:lvl3pPr>
            <a:lvl4pPr marL="3024232" indent="0">
              <a:buNone/>
              <a:defRPr sz="3527" b="1"/>
            </a:lvl4pPr>
            <a:lvl5pPr marL="4032309" indent="0">
              <a:buNone/>
              <a:defRPr sz="3527" b="1"/>
            </a:lvl5pPr>
            <a:lvl6pPr marL="5040387" indent="0">
              <a:buNone/>
              <a:defRPr sz="3527" b="1"/>
            </a:lvl6pPr>
            <a:lvl7pPr marL="6048465" indent="0">
              <a:buNone/>
              <a:defRPr sz="3527" b="1"/>
            </a:lvl7pPr>
            <a:lvl8pPr marL="7056542" indent="0">
              <a:buNone/>
              <a:defRPr sz="3527" b="1"/>
            </a:lvl8pPr>
            <a:lvl9pPr marL="8064619" indent="0">
              <a:buNone/>
              <a:defRPr sz="352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4B0C01B-A814-23A3-9B76-B78C9CCF3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455" y="2761382"/>
            <a:ext cx="4523138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23A664E-D3D8-6469-8F0A-BB8AD8044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2730" y="1853171"/>
            <a:ext cx="4545414" cy="908211"/>
          </a:xfrm>
        </p:spPr>
        <p:txBody>
          <a:bodyPr anchor="b"/>
          <a:lstStyle>
            <a:lvl1pPr marL="0" indent="0">
              <a:buNone/>
              <a:defRPr sz="5292" b="1"/>
            </a:lvl1pPr>
            <a:lvl2pPr marL="1008078" indent="0">
              <a:buNone/>
              <a:defRPr sz="4410" b="1"/>
            </a:lvl2pPr>
            <a:lvl3pPr marL="2016155" indent="0">
              <a:buNone/>
              <a:defRPr sz="3969" b="1"/>
            </a:lvl3pPr>
            <a:lvl4pPr marL="3024232" indent="0">
              <a:buNone/>
              <a:defRPr sz="3527" b="1"/>
            </a:lvl4pPr>
            <a:lvl5pPr marL="4032309" indent="0">
              <a:buNone/>
              <a:defRPr sz="3527" b="1"/>
            </a:lvl5pPr>
            <a:lvl6pPr marL="5040387" indent="0">
              <a:buNone/>
              <a:defRPr sz="3527" b="1"/>
            </a:lvl6pPr>
            <a:lvl7pPr marL="6048465" indent="0">
              <a:buNone/>
              <a:defRPr sz="3527" b="1"/>
            </a:lvl7pPr>
            <a:lvl8pPr marL="7056542" indent="0">
              <a:buNone/>
              <a:defRPr sz="3527" b="1"/>
            </a:lvl8pPr>
            <a:lvl9pPr marL="8064619" indent="0">
              <a:buNone/>
              <a:defRPr sz="352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92AE4AF-E475-BE06-C722-5202DBE1EA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2730" y="2761382"/>
            <a:ext cx="4545414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367C91F-838A-EF34-F68E-65EE66ED5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F9B6B54-2B00-A90A-FEAB-9C657C416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4826687-D220-929B-3855-EC65C05EF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833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4E9FBE-3A51-9D8C-0195-FD96816AF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89245D-7FE8-1816-4C66-63EA0472F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A28865C-6C88-1DFD-EB2F-001E2AE11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540741A-4612-0B05-0057-2432DB8BA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15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F2DCD73-DD5A-86BF-ACA0-E839CEDAF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F8EB56F-0201-3E03-F673-0EA14FA38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86CEBD8-F3B5-8C88-3D56-B8456576B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612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2BD5B9-32BE-81B3-F0B6-D2BCD6B87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4" y="503979"/>
            <a:ext cx="3448388" cy="1763924"/>
          </a:xfrm>
        </p:spPr>
        <p:txBody>
          <a:bodyPr anchor="b"/>
          <a:lstStyle>
            <a:lvl1pPr>
              <a:defRPr sz="705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9C64A8-D198-95CE-756B-398243DD7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5414" y="1088454"/>
            <a:ext cx="5412730" cy="5372269"/>
          </a:xfrm>
        </p:spPr>
        <p:txBody>
          <a:bodyPr/>
          <a:lstStyle>
            <a:lvl1pPr>
              <a:defRPr sz="7056"/>
            </a:lvl1pPr>
            <a:lvl2pPr>
              <a:defRPr sz="6173"/>
            </a:lvl2pPr>
            <a:lvl3pPr>
              <a:defRPr sz="5292"/>
            </a:lvl3pPr>
            <a:lvl4pPr>
              <a:defRPr sz="4410"/>
            </a:lvl4pPr>
            <a:lvl5pPr>
              <a:defRPr sz="4410"/>
            </a:lvl5pPr>
            <a:lvl6pPr>
              <a:defRPr sz="4410"/>
            </a:lvl6pPr>
            <a:lvl7pPr>
              <a:defRPr sz="4410"/>
            </a:lvl7pPr>
            <a:lvl8pPr>
              <a:defRPr sz="4410"/>
            </a:lvl8pPr>
            <a:lvl9pPr>
              <a:defRPr sz="441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854799-3B65-2399-3E7B-1E375655E3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4" y="2267903"/>
            <a:ext cx="3448388" cy="4201570"/>
          </a:xfrm>
        </p:spPr>
        <p:txBody>
          <a:bodyPr/>
          <a:lstStyle>
            <a:lvl1pPr marL="0" indent="0">
              <a:buNone/>
              <a:defRPr sz="3527"/>
            </a:lvl1pPr>
            <a:lvl2pPr marL="1008078" indent="0">
              <a:buNone/>
              <a:defRPr sz="3087"/>
            </a:lvl2pPr>
            <a:lvl3pPr marL="2016155" indent="0">
              <a:buNone/>
              <a:defRPr sz="2646"/>
            </a:lvl3pPr>
            <a:lvl4pPr marL="3024232" indent="0">
              <a:buNone/>
              <a:defRPr sz="2205"/>
            </a:lvl4pPr>
            <a:lvl5pPr marL="4032309" indent="0">
              <a:buNone/>
              <a:defRPr sz="2205"/>
            </a:lvl5pPr>
            <a:lvl6pPr marL="5040387" indent="0">
              <a:buNone/>
              <a:defRPr sz="2205"/>
            </a:lvl6pPr>
            <a:lvl7pPr marL="6048465" indent="0">
              <a:buNone/>
              <a:defRPr sz="2205"/>
            </a:lvl7pPr>
            <a:lvl8pPr marL="7056542" indent="0">
              <a:buNone/>
              <a:defRPr sz="2205"/>
            </a:lvl8pPr>
            <a:lvl9pPr marL="8064619" indent="0">
              <a:buNone/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D32E1FC-63F6-8640-0B02-3D9ED7261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EFFDD8A-605D-FE58-7C03-0F4600834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51C112-DEE0-8310-86D3-5B51AFC3B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533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12383D-04FD-BEAD-F329-31ED54118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4" y="503979"/>
            <a:ext cx="3448388" cy="1763924"/>
          </a:xfrm>
        </p:spPr>
        <p:txBody>
          <a:bodyPr anchor="b"/>
          <a:lstStyle>
            <a:lvl1pPr>
              <a:defRPr sz="705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1CA7720-E4A5-8A6D-ABA1-A199DC4B89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5414" y="1088454"/>
            <a:ext cx="5412730" cy="5372269"/>
          </a:xfrm>
        </p:spPr>
        <p:txBody>
          <a:bodyPr/>
          <a:lstStyle>
            <a:lvl1pPr marL="0" indent="0">
              <a:buNone/>
              <a:defRPr sz="7056"/>
            </a:lvl1pPr>
            <a:lvl2pPr marL="1008078" indent="0">
              <a:buNone/>
              <a:defRPr sz="6173"/>
            </a:lvl2pPr>
            <a:lvl3pPr marL="2016155" indent="0">
              <a:buNone/>
              <a:defRPr sz="5292"/>
            </a:lvl3pPr>
            <a:lvl4pPr marL="3024232" indent="0">
              <a:buNone/>
              <a:defRPr sz="4410"/>
            </a:lvl4pPr>
            <a:lvl5pPr marL="4032309" indent="0">
              <a:buNone/>
              <a:defRPr sz="4410"/>
            </a:lvl5pPr>
            <a:lvl6pPr marL="5040387" indent="0">
              <a:buNone/>
              <a:defRPr sz="4410"/>
            </a:lvl6pPr>
            <a:lvl7pPr marL="6048465" indent="0">
              <a:buNone/>
              <a:defRPr sz="4410"/>
            </a:lvl7pPr>
            <a:lvl8pPr marL="7056542" indent="0">
              <a:buNone/>
              <a:defRPr sz="4410"/>
            </a:lvl8pPr>
            <a:lvl9pPr marL="8064619" indent="0">
              <a:buNone/>
              <a:defRPr sz="441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83CC6-2F08-95E7-6855-CD390BEC20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4" y="2267903"/>
            <a:ext cx="3448388" cy="4201570"/>
          </a:xfrm>
        </p:spPr>
        <p:txBody>
          <a:bodyPr/>
          <a:lstStyle>
            <a:lvl1pPr marL="0" indent="0">
              <a:buNone/>
              <a:defRPr sz="3527"/>
            </a:lvl1pPr>
            <a:lvl2pPr marL="1008078" indent="0">
              <a:buNone/>
              <a:defRPr sz="3087"/>
            </a:lvl2pPr>
            <a:lvl3pPr marL="2016155" indent="0">
              <a:buNone/>
              <a:defRPr sz="2646"/>
            </a:lvl3pPr>
            <a:lvl4pPr marL="3024232" indent="0">
              <a:buNone/>
              <a:defRPr sz="2205"/>
            </a:lvl4pPr>
            <a:lvl5pPr marL="4032309" indent="0">
              <a:buNone/>
              <a:defRPr sz="2205"/>
            </a:lvl5pPr>
            <a:lvl6pPr marL="5040387" indent="0">
              <a:buNone/>
              <a:defRPr sz="2205"/>
            </a:lvl6pPr>
            <a:lvl7pPr marL="6048465" indent="0">
              <a:buNone/>
              <a:defRPr sz="2205"/>
            </a:lvl7pPr>
            <a:lvl8pPr marL="7056542" indent="0">
              <a:buNone/>
              <a:defRPr sz="2205"/>
            </a:lvl8pPr>
            <a:lvl9pPr marL="8064619" indent="0">
              <a:buNone/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DCF577-BE8B-839D-C5AD-1A06B0383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03DFEF-F850-AD74-12FF-8CC5F3FDB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13CD5F-024A-F710-A34D-F2BD4C7BD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36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C973E1-C949-1FB0-B267-F5F1C22A0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DAA25FB-8FA3-C6E2-CA10-FE74C854E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BFDF0E-C5A2-1C01-A123-6D96821D7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158A0C-AD70-CD67-79D5-852B81AD3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1EB4A8-FC53-6920-165D-14FF9819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516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3E79763-076F-D09F-4150-78DD95E4C6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DABCF3B-D7F8-CB6E-B1DC-E75791D19A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EC95FA-37DB-A6B4-F5F8-783409827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6D8025-0D38-F1EE-1862-3E2EFF90C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C09505-75B3-C9F7-EFAA-DBC96970D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320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34A577-46D2-620A-3E78-593E49DDD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3" y="402483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A910B9-609D-C105-12F1-3D574E4C4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63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797165-3BAA-0E1D-DE92-C239E1285A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63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4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8A9E66-CD6A-4564-8E46-72B84408807C}" type="datetimeFigureOut">
              <a:rPr lang="ru-RU" smtClean="0"/>
              <a:t>24.07.2024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AB5EBB-A063-C3B9-A3C2-2E92F73B48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664" y="7006699"/>
            <a:ext cx="360848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4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31ADBC-44B5-E10B-DB2D-EB6524D12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4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438A65-562E-4524-A4A3-422086137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541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016155" rtl="0" eaLnBrk="1" latinLnBrk="0" hangingPunct="1">
        <a:lnSpc>
          <a:spcPct val="90000"/>
        </a:lnSpc>
        <a:spcBef>
          <a:spcPct val="0"/>
        </a:spcBef>
        <a:buNone/>
        <a:defRPr sz="970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04038" indent="-504038" algn="l" defTabSz="2016155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6173" kern="1200">
          <a:solidFill>
            <a:schemeClr val="tx1"/>
          </a:solidFill>
          <a:latin typeface="+mn-lt"/>
          <a:ea typeface="+mn-ea"/>
          <a:cs typeface="+mn-cs"/>
        </a:defRPr>
      </a:lvl1pPr>
      <a:lvl2pPr marL="1512116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5292" kern="1200">
          <a:solidFill>
            <a:schemeClr val="tx1"/>
          </a:solidFill>
          <a:latin typeface="+mn-lt"/>
          <a:ea typeface="+mn-ea"/>
          <a:cs typeface="+mn-cs"/>
        </a:defRPr>
      </a:lvl2pPr>
      <a:lvl3pPr marL="2520193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4410" kern="1200">
          <a:solidFill>
            <a:schemeClr val="tx1"/>
          </a:solidFill>
          <a:latin typeface="+mn-lt"/>
          <a:ea typeface="+mn-ea"/>
          <a:cs typeface="+mn-cs"/>
        </a:defRPr>
      </a:lvl3pPr>
      <a:lvl4pPr marL="3528271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4pPr>
      <a:lvl5pPr marL="4536349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5pPr>
      <a:lvl6pPr marL="5544425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6pPr>
      <a:lvl7pPr marL="6552503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7pPr>
      <a:lvl8pPr marL="7560580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8pPr>
      <a:lvl9pPr marL="8568658" indent="-504038" algn="l" defTabSz="2016155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1pPr>
      <a:lvl2pPr marL="1008078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2pPr>
      <a:lvl3pPr marL="2016155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3pPr>
      <a:lvl4pPr marL="3024232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4pPr>
      <a:lvl5pPr marL="4032309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5pPr>
      <a:lvl6pPr marL="5040387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6pPr>
      <a:lvl7pPr marL="6048465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7pPr>
      <a:lvl8pPr marL="7056542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8pPr>
      <a:lvl9pPr marL="8064619" algn="l" defTabSz="2016155" rtl="0" eaLnBrk="1" latinLnBrk="0" hangingPunct="1">
        <a:defRPr sz="39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7195930"/>
            <a:ext cx="10691813" cy="370056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979989"/>
              </p:ext>
            </p:extLst>
          </p:nvPr>
        </p:nvGraphicFramePr>
        <p:xfrm>
          <a:off x="342899" y="1345095"/>
          <a:ext cx="10020302" cy="55648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01534">
                  <a:extLst>
                    <a:ext uri="{9D8B030D-6E8A-4147-A177-3AD203B41FA5}">
                      <a16:colId xmlns:a16="http://schemas.microsoft.com/office/drawing/2014/main" val="2296296839"/>
                    </a:ext>
                  </a:extLst>
                </a:gridCol>
                <a:gridCol w="2294069">
                  <a:extLst>
                    <a:ext uri="{9D8B030D-6E8A-4147-A177-3AD203B41FA5}">
                      <a16:colId xmlns:a16="http://schemas.microsoft.com/office/drawing/2014/main" val="389810471"/>
                    </a:ext>
                  </a:extLst>
                </a:gridCol>
                <a:gridCol w="2687339">
                  <a:extLst>
                    <a:ext uri="{9D8B030D-6E8A-4147-A177-3AD203B41FA5}">
                      <a16:colId xmlns:a16="http://schemas.microsoft.com/office/drawing/2014/main" val="2260110206"/>
                    </a:ext>
                  </a:extLst>
                </a:gridCol>
                <a:gridCol w="1292169">
                  <a:extLst>
                    <a:ext uri="{9D8B030D-6E8A-4147-A177-3AD203B41FA5}">
                      <a16:colId xmlns:a16="http://schemas.microsoft.com/office/drawing/2014/main" val="1938202978"/>
                    </a:ext>
                  </a:extLst>
                </a:gridCol>
                <a:gridCol w="2445191">
                  <a:extLst>
                    <a:ext uri="{9D8B030D-6E8A-4147-A177-3AD203B41FA5}">
                      <a16:colId xmlns:a16="http://schemas.microsoft.com/office/drawing/2014/main" val="3386871198"/>
                    </a:ext>
                  </a:extLst>
                </a:gridCol>
              </a:tblGrid>
              <a:tr h="8325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Светлоградские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электрические сети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ремонту и обслуживанию электрооборудования 6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Служба релейной защиты и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электроавтоматики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Светлогад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Трегубова Наталья Александровна Ведущий специалист по персоналу Группы по Ставропольскому краю Отдела управления персоналом, 8 (86547) 4-07-97, tregubova-na@stv.rossetisk.ru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222638609"/>
                  </a:ext>
                </a:extLst>
              </a:tr>
              <a:tr h="7258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Светлоградские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электрические сети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водитель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Служба механизации и транспорта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Светлоград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Трегубова Наталья Александровна Ведущий специалист по персоналу Группы по Ставропольскому краю Отдела управления персоналом, 8 (86547) 4-07-97, tregubova-na@stv.rossetisk.ru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445462253"/>
                  </a:ext>
                </a:extLst>
              </a:tr>
              <a:tr h="725801"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Светлоградские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электрические сети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ремонту воздушных линий электропередачи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Бригада по централизованному ремонту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распредсетей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ВЛ (БЦР ВЛ,РС)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Светлоград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Трегубова Наталья Александровна Ведущий специалист по персоналу Группы по Ставропольскому краю Отдела управления персоналом, 8 (86547) 4-07-97, tregubova-na@stv.rossetisk.ru</a:t>
                      </a:r>
                      <a:endParaRPr lang="ru-RU" sz="9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993931430"/>
                  </a:ext>
                </a:extLst>
              </a:tr>
              <a:tr h="10697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Светлоградские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электрические сети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водитель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Петровские районные электрические сети</a:t>
                      </a:r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Светлоград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Трегубова Наталья Александровна Ведущий специалист по персоналу Группы по Ставропольскому краю Отдела управления персоналом, 8 (86547) 4-07-97, tregubova-na@stv.rossetisk.ru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540918432"/>
                  </a:ext>
                </a:extLst>
              </a:tr>
              <a:tr h="8212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Светлоградские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электрические сети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мастер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Гофицкий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УЭС Петровские районные электрические сети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Гофицкое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Трегубова Наталья Александровна Ведущий специалист по персоналу Группы по Ставропольскому краю Отдела управления персоналом, 8 (86547) 4-07-97, tregubova-na@stv.rossetisk.ru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4129246561"/>
                  </a:ext>
                </a:extLst>
              </a:tr>
              <a:tr h="694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Светлоградские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водитель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Ипатовский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УЭС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Ипатовские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 Советское Руно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Трегубова Наталья Александровна Ведущий специалист по персоналу Группы по Ставропольскому краю Отдела управления персоналом, 8 (86547) 4-07-97, tregubova-na@stv.rossetisk.ru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632870881"/>
                  </a:ext>
                </a:extLst>
              </a:tr>
              <a:tr h="694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Светлоградские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Советско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уновский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УЭС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Ипатовские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Ипатово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Трегубова Наталья Александровна Ведущий специалист по персоналу Группы по Ставропольскому краю Отдела управления персоналом, 8 (86547) 4-07-97, tregubova-na@stv.rossetisk.ru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314812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896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0400" y="433677"/>
            <a:ext cx="7491413" cy="697390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r>
              <a:rPr lang="ru-RU" sz="2400" dirty="0" smtClean="0">
                <a:latin typeface="PF Din Text Cond Pro Medium" panose="02000500000000020004" pitchFamily="2" charset="0"/>
              </a:rPr>
              <a:t>ВАКАНСИИ КОМПАНИИ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195930"/>
            <a:ext cx="10691813" cy="370056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557555"/>
              </p:ext>
            </p:extLst>
          </p:nvPr>
        </p:nvGraphicFramePr>
        <p:xfrm>
          <a:off x="342902" y="1331841"/>
          <a:ext cx="10020299" cy="57224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4889">
                  <a:extLst>
                    <a:ext uri="{9D8B030D-6E8A-4147-A177-3AD203B41FA5}">
                      <a16:colId xmlns:a16="http://schemas.microsoft.com/office/drawing/2014/main" val="526631893"/>
                    </a:ext>
                  </a:extLst>
                </a:gridCol>
                <a:gridCol w="2264736">
                  <a:extLst>
                    <a:ext uri="{9D8B030D-6E8A-4147-A177-3AD203B41FA5}">
                      <a16:colId xmlns:a16="http://schemas.microsoft.com/office/drawing/2014/main" val="2881861037"/>
                    </a:ext>
                  </a:extLst>
                </a:gridCol>
                <a:gridCol w="2592940">
                  <a:extLst>
                    <a:ext uri="{9D8B030D-6E8A-4147-A177-3AD203B41FA5}">
                      <a16:colId xmlns:a16="http://schemas.microsoft.com/office/drawing/2014/main" val="1210181135"/>
                    </a:ext>
                  </a:extLst>
                </a:gridCol>
                <a:gridCol w="1335683">
                  <a:extLst>
                    <a:ext uri="{9D8B030D-6E8A-4147-A177-3AD203B41FA5}">
                      <a16:colId xmlns:a16="http://schemas.microsoft.com/office/drawing/2014/main" val="143394138"/>
                    </a:ext>
                  </a:extLst>
                </a:gridCol>
                <a:gridCol w="2542051">
                  <a:extLst>
                    <a:ext uri="{9D8B030D-6E8A-4147-A177-3AD203B41FA5}">
                      <a16:colId xmlns:a16="http://schemas.microsoft.com/office/drawing/2014/main" val="3046531117"/>
                    </a:ext>
                  </a:extLst>
                </a:gridCol>
              </a:tblGrid>
              <a:tr h="5615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Прикумские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электрические сети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ремонту воздушных линий электропередачи 5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Служба ЛЭП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г.Буденновск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Панарина Мария Сергеевна Ведущий специалист по персоналу Группы по Ставропольскому краю Отдела управления персоналом, </a:t>
                      </a: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(86559) 7-50-42, panarina-ms@stv.rossetisk.ru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518446150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Прикумские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электрические сети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5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Приозерненский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УЭС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Левокумские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с.Садовое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Панарина Мария Сергеевна Ведущий специалист по персоналу Группы по Ставропольскому краю Отдела управления персоналом, </a:t>
                      </a: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(86559) 7-50-42, panarina-ms@stv.rossetisk.ru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779365001"/>
                  </a:ext>
                </a:extLst>
              </a:tr>
              <a:tr h="482970"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Прикумские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электрические сети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ремонту воздушных линий электропередачи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Арзгирские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с.Арзгир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Панарина Мария Сергеевна Ведущий специалист по персоналу Группы по Ставропольскому краю Отдела управления персоналом, </a:t>
                      </a: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(86559) 7-50-42, panarina-ms@stv.rossetisk.ru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73941445"/>
                  </a:ext>
                </a:extLst>
              </a:tr>
              <a:tr h="6749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Новотроицкие электрические сети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мастер по ремонту автотранспорта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Изобильненские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г.Изобильный</a:t>
                      </a:r>
                      <a:endParaRPr kumimoji="0" lang="ru-RU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Мальцева Татьяна Ивановна Ведущий специалист по персоналу Группы по Ставропольскому краю Отдела управления персоналом, </a:t>
                      </a: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(86545) 2-32-34, malceva-ti@stv.rossetisk.ru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621867409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Новотроицкие электрические сети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обслуживaнию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подстанции 4 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Изобильненская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группа подстанций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г.Изобильный</a:t>
                      </a:r>
                      <a:endParaRPr kumimoji="0" lang="ru-RU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Мальцева Татьяна Ивановна Ведущий специалист по персоналу Группы по Ставропольскому краю Отдела управления персоналом, </a:t>
                      </a: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(86545) 2-32-34, malceva-ti@stv.rossetisk.ru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205681561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Новотроицкие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тракторист 5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Ладбалковский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УЭС Красногвардейские районные электрические сети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г.Изобильный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Мальцева Татьяна Ивановна Ведущий специалист по персоналу Группы по Ставропольскому краю Отдела управления персоналом, </a:t>
                      </a: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(86545) 2-32-34, malceva-ti@stv.rossetisk.ru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074329214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Новотроицкие электрические сети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ремонту и обслуживанию электрооборудования 3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Каменнобродский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УЭС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Изобильненские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г.Изобильный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Мальцева Татьяна Ивановна Ведущий специалист по персоналу Группы по Ставропольскому краю Отдела управления персоналом, </a:t>
                      </a: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(86545) 2-32-34, malceva-ti@stv.rossetisk.ru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776271125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Новотроицкие электрические сети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мастер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Изобильненская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группа подстанций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г.Изобильный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Мальцева Татьяна Ивановна Ведущий специалист по персоналу Группы по Ставропольскому краю Отдела управления персоналом, </a:t>
                      </a: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(86545) 2-32-34, malceva-ti@stv.rossetisk.ru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4228637663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Западные электрические сети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мастер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Казьминский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УЭС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Кочубеевские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с.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Казьминское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Курчева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Ирина Ильинична Ведущий специалист по персоналу Группы по Ставропольскому краю Отдела управления персоналом, </a:t>
                      </a: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(8652) 94-74-17, kurcheva-ii@stv.rossetisk.ru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3528254752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Западные электрические сети</a:t>
                      </a: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ремонту воздушных линий электропередачи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Служба линий электропередачи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 Ставрополь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512" marR="5512" marT="5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Курчева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Ирина Ильинична Ведущий специалист по персоналу Группы по Ставропольскому краю Отдела управления персоналом, </a:t>
                      </a: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(8652) 94-74-17, kurcheva-ii@stv.rossetisk.ru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5284382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24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0400" y="433677"/>
            <a:ext cx="7491413" cy="697390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r>
              <a:rPr lang="ru-RU" sz="2400" dirty="0" smtClean="0">
                <a:latin typeface="PF Din Text Cond Pro Medium" panose="02000500000000020004" pitchFamily="2" charset="0"/>
              </a:rPr>
              <a:t>ВАКАНСИИ КОМПАНИИ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195930"/>
            <a:ext cx="10691813" cy="370056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121898"/>
              </p:ext>
            </p:extLst>
          </p:nvPr>
        </p:nvGraphicFramePr>
        <p:xfrm>
          <a:off x="415044" y="1490868"/>
          <a:ext cx="9948156" cy="30726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0623">
                  <a:extLst>
                    <a:ext uri="{9D8B030D-6E8A-4147-A177-3AD203B41FA5}">
                      <a16:colId xmlns:a16="http://schemas.microsoft.com/office/drawing/2014/main" val="2431293671"/>
                    </a:ext>
                  </a:extLst>
                </a:gridCol>
                <a:gridCol w="2203447">
                  <a:extLst>
                    <a:ext uri="{9D8B030D-6E8A-4147-A177-3AD203B41FA5}">
                      <a16:colId xmlns:a16="http://schemas.microsoft.com/office/drawing/2014/main" val="3833023515"/>
                    </a:ext>
                  </a:extLst>
                </a:gridCol>
                <a:gridCol w="2633875">
                  <a:extLst>
                    <a:ext uri="{9D8B030D-6E8A-4147-A177-3AD203B41FA5}">
                      <a16:colId xmlns:a16="http://schemas.microsoft.com/office/drawing/2014/main" val="742732372"/>
                    </a:ext>
                  </a:extLst>
                </a:gridCol>
                <a:gridCol w="1266462">
                  <a:extLst>
                    <a:ext uri="{9D8B030D-6E8A-4147-A177-3AD203B41FA5}">
                      <a16:colId xmlns:a16="http://schemas.microsoft.com/office/drawing/2014/main" val="3326480485"/>
                    </a:ext>
                  </a:extLst>
                </a:gridCol>
                <a:gridCol w="2523749">
                  <a:extLst>
                    <a:ext uri="{9D8B030D-6E8A-4147-A177-3AD203B41FA5}">
                      <a16:colId xmlns:a16="http://schemas.microsoft.com/office/drawing/2014/main" val="3010825546"/>
                    </a:ext>
                  </a:extLst>
                </a:gridCol>
              </a:tblGrid>
              <a:tr h="7681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Западные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Новомарьевский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УЭС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Шпаковские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Новомарьевское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Курчева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Ирина Ильинична Ведущий специалист по персоналу Группы по Ставропольскому краю Отдела управления персоналом, </a:t>
                      </a: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(8652) 94-74-17, kurcheva-ii@stv.rossetisk.ru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954404468"/>
                  </a:ext>
                </a:extLst>
              </a:tr>
              <a:tr h="7681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Восточные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ремонту воздушных линий электропередачи 4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Георгиевские районные электрические сети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г.Георгиевск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Попова Татьяна Евгеньевна Ведущий специалист по персоналу Группы по Ставропольскому краю Отдела управления персоналом, </a:t>
                      </a: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(87951) 6-45-00, popova-te@stv.rossetisk.ru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877918074"/>
                  </a:ext>
                </a:extLst>
              </a:tr>
              <a:tr h="7681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Восточные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ремонту и обслуживанию электрооборудования 3 разряда</a:t>
                      </a: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Незлобненский</a:t>
                      </a:r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УЭС Георгиевские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ст.Незлобная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Попова Татьяна Евгеньевна Ведущий специалист по персоналу Группы по Ставропольскому краю Отдела управления персоналом, </a:t>
                      </a: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(87951) 6-45-00, popova-te@stv.rossetisk.ru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475812801"/>
                  </a:ext>
                </a:extLst>
              </a:tr>
              <a:tr h="7681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Восточные электрические сети</a:t>
                      </a:r>
                      <a:endParaRPr lang="ru-RU" sz="9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электромонтер по эксплуатации распределительных сетей 3 разряда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Новопавловский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УЭС </a:t>
                      </a:r>
                      <a:r>
                        <a:rPr lang="ru-RU" sz="9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Новопавловские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районные электрические сети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2016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г.Новопавловск</a:t>
                      </a: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Попова Татьяна Евгеньевна Ведущий специалист по персоналу Группы по Ставропольскому краю Отдела управления персоналом, </a:t>
                      </a: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(87951) 6-45-00, popova-te@stv.rossetisk.ru</a:t>
                      </a: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069351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576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0400" y="433677"/>
            <a:ext cx="7491413" cy="697390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r>
              <a:rPr lang="ru-RU" sz="2400" dirty="0" smtClean="0">
                <a:latin typeface="PF Din Text Cond Pro Medium" panose="02000500000000020004" pitchFamily="2" charset="0"/>
              </a:rPr>
              <a:t>ВАКАНСИИ КОМПАНИИ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195930"/>
            <a:ext cx="10691813" cy="370056"/>
          </a:xfrm>
          <a:prstGeom prst="rect">
            <a:avLst/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PF Din Text Cond Pro Medium" panose="02000500000000020004" pitchFamily="2" charset="0"/>
              </a:rPr>
              <a:t> </a:t>
            </a:r>
            <a:endParaRPr lang="ru-RU" sz="2400" dirty="0">
              <a:latin typeface="PF Din Text Cond Pro Medium" panose="02000500000000020004" pitchFamily="2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640771"/>
              </p:ext>
            </p:extLst>
          </p:nvPr>
        </p:nvGraphicFramePr>
        <p:xfrm>
          <a:off x="415042" y="1628771"/>
          <a:ext cx="9957684" cy="52673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6861">
                  <a:extLst>
                    <a:ext uri="{9D8B030D-6E8A-4147-A177-3AD203B41FA5}">
                      <a16:colId xmlns:a16="http://schemas.microsoft.com/office/drawing/2014/main" val="3643181626"/>
                    </a:ext>
                  </a:extLst>
                </a:gridCol>
                <a:gridCol w="2250584">
                  <a:extLst>
                    <a:ext uri="{9D8B030D-6E8A-4147-A177-3AD203B41FA5}">
                      <a16:colId xmlns:a16="http://schemas.microsoft.com/office/drawing/2014/main" val="1232786780"/>
                    </a:ext>
                  </a:extLst>
                </a:gridCol>
                <a:gridCol w="2636398">
                  <a:extLst>
                    <a:ext uri="{9D8B030D-6E8A-4147-A177-3AD203B41FA5}">
                      <a16:colId xmlns:a16="http://schemas.microsoft.com/office/drawing/2014/main" val="3953760892"/>
                    </a:ext>
                  </a:extLst>
                </a:gridCol>
                <a:gridCol w="1267677">
                  <a:extLst>
                    <a:ext uri="{9D8B030D-6E8A-4147-A177-3AD203B41FA5}">
                      <a16:colId xmlns:a16="http://schemas.microsoft.com/office/drawing/2014/main" val="3244880691"/>
                    </a:ext>
                  </a:extLst>
                </a:gridCol>
                <a:gridCol w="2526164">
                  <a:extLst>
                    <a:ext uri="{9D8B030D-6E8A-4147-A177-3AD203B41FA5}">
                      <a16:colId xmlns:a16="http://schemas.microsoft.com/office/drawing/2014/main" val="1154661024"/>
                    </a:ext>
                  </a:extLst>
                </a:gridCol>
              </a:tblGrid>
              <a:tr h="658416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2170415468"/>
                  </a:ext>
                </a:extLst>
              </a:tr>
              <a:tr h="658416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4226059642"/>
                  </a:ext>
                </a:extLst>
              </a:tr>
              <a:tr h="658416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403647153"/>
                  </a:ext>
                </a:extLst>
              </a:tr>
              <a:tr h="658416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1244602667"/>
                  </a:ext>
                </a:extLst>
              </a:tr>
              <a:tr h="658416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802473142"/>
                  </a:ext>
                </a:extLst>
              </a:tr>
              <a:tr h="658416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898546486"/>
                  </a:ext>
                </a:extLst>
              </a:tr>
              <a:tr h="658416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54962015"/>
                  </a:ext>
                </a:extLst>
              </a:tr>
              <a:tr h="658416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F DinText Pro Light " panose="02000000000000000000" pitchFamily="2" charset="0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:a16="http://schemas.microsoft.com/office/drawing/2014/main" val="71463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286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1856</TotalTime>
  <Words>804</Words>
  <Application>Microsoft Office PowerPoint</Application>
  <PresentationFormat>Произвольный</PresentationFormat>
  <Paragraphs>126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PF Din Text Cond Pro Medium</vt:lpstr>
      <vt:lpstr>PF DinText Pro Light 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Office</dc:creator>
  <cp:lastModifiedBy>Черешнев Александр Александрович</cp:lastModifiedBy>
  <cp:revision>99</cp:revision>
  <cp:lastPrinted>2024-06-26T11:01:10Z</cp:lastPrinted>
  <dcterms:created xsi:type="dcterms:W3CDTF">2024-06-24T09:00:42Z</dcterms:created>
  <dcterms:modified xsi:type="dcterms:W3CDTF">2024-07-24T13:20:50Z</dcterms:modified>
</cp:coreProperties>
</file>